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0E2FA-437E-4D21-A413-F1A04291B573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50A34-6431-44DE-8D76-9FEBDA7693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19D2A-480E-4D93-A90B-9B05D693FA92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19D2A-480E-4D93-A90B-9B05D693FA92}" type="datetimeFigureOut">
              <a:rPr lang="en-US" smtClean="0"/>
              <a:pPr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BED53-0282-4F95-B11D-CD0EB867E1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VIEWS in SQL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Definitions Can Include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</a:t>
            </a:r>
          </a:p>
          <a:p>
            <a:r>
              <a:rPr lang="en-US" dirty="0" smtClean="0"/>
              <a:t>GROUP BY</a:t>
            </a:r>
          </a:p>
          <a:p>
            <a:r>
              <a:rPr lang="en-US" dirty="0" smtClean="0"/>
              <a:t>LIMIT</a:t>
            </a:r>
          </a:p>
          <a:p>
            <a:r>
              <a:rPr lang="en-US" dirty="0" smtClean="0"/>
              <a:t>DISTINCT</a:t>
            </a:r>
          </a:p>
          <a:p>
            <a:r>
              <a:rPr lang="en-US" dirty="0" smtClean="0"/>
              <a:t>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 Definitions Cannot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temporary view</a:t>
            </a:r>
          </a:p>
          <a:p>
            <a:r>
              <a:rPr lang="en-US" dirty="0" smtClean="0"/>
              <a:t>Be created on tables that do not exist</a:t>
            </a:r>
          </a:p>
          <a:p>
            <a:r>
              <a:rPr lang="en-US" dirty="0" smtClean="0"/>
              <a:t>Contain things that can change</a:t>
            </a:r>
          </a:p>
          <a:p>
            <a:pPr lvl="1"/>
            <a:r>
              <a:rPr lang="en-US" dirty="0" err="1" smtClean="0"/>
              <a:t>Subquery</a:t>
            </a:r>
            <a:r>
              <a:rPr lang="en-US" dirty="0" smtClean="0"/>
              <a:t> in a FROM clause</a:t>
            </a:r>
          </a:p>
          <a:p>
            <a:pPr lvl="1"/>
            <a:r>
              <a:rPr lang="en-US" dirty="0" smtClean="0"/>
              <a:t>References to temporary tables</a:t>
            </a:r>
          </a:p>
          <a:p>
            <a:pPr lvl="1"/>
            <a:r>
              <a:rPr lang="en-US" dirty="0" smtClean="0"/>
              <a:t>References to user variables</a:t>
            </a:r>
          </a:p>
          <a:p>
            <a:pPr lvl="1"/>
            <a:r>
              <a:rPr lang="en-US" dirty="0" smtClean="0"/>
              <a:t>References to procedure parameters</a:t>
            </a:r>
          </a:p>
          <a:p>
            <a:pPr lvl="1"/>
            <a:r>
              <a:rPr lang="en-US" dirty="0" smtClean="0"/>
              <a:t>References to prepared statements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Views and Table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view cannot be used to update an underlying table if the view contains a column containing an aggregate function </a:t>
            </a:r>
          </a:p>
          <a:p>
            <a:r>
              <a:rPr lang="en-US" dirty="0" smtClean="0"/>
              <a:t>Using UPDATE and DELETE to update underlying table</a:t>
            </a:r>
          </a:p>
          <a:p>
            <a:pPr lvl="1"/>
            <a:r>
              <a:rPr lang="en-US" dirty="0" smtClean="0"/>
              <a:t>There must be a 1:1 relationship between the rows in the view and the table being updated</a:t>
            </a:r>
          </a:p>
          <a:p>
            <a:pPr lvl="1"/>
            <a:r>
              <a:rPr lang="en-US" dirty="0" smtClean="0"/>
              <a:t>The columns in the view must be simple references to underlying table columns and not an expression derived from the underlying 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Views and Table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Updating an underlying table using INSERT</a:t>
            </a:r>
          </a:p>
          <a:p>
            <a:pPr lvl="1"/>
            <a:r>
              <a:rPr lang="en-US" dirty="0" smtClean="0"/>
              <a:t>The view columns must be simple table references and not aggregates</a:t>
            </a:r>
          </a:p>
          <a:p>
            <a:pPr lvl="1"/>
            <a:r>
              <a:rPr lang="en-US" dirty="0" smtClean="0"/>
              <a:t>The view must contain all the columns in the underlying table </a:t>
            </a:r>
          </a:p>
          <a:p>
            <a:pPr lvl="2"/>
            <a:r>
              <a:rPr lang="en-US" dirty="0" smtClean="0"/>
              <a:t>Or</a:t>
            </a:r>
          </a:p>
          <a:p>
            <a:pPr lvl="1"/>
            <a:r>
              <a:rPr lang="en-US" dirty="0" smtClean="0"/>
              <a:t>The columns not represented in the view must have a default value in the underlying 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avoid errors on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Incorporate a “WITH CHECK OPTION” when creating the view</a:t>
            </a:r>
          </a:p>
          <a:p>
            <a:r>
              <a:rPr lang="en-US" dirty="0" smtClean="0"/>
              <a:t>If the update is legal it will proceed otherwise it will fail</a:t>
            </a:r>
          </a:p>
          <a:p>
            <a:pPr lvl="1"/>
            <a:r>
              <a:rPr lang="en-US" dirty="0" smtClean="0"/>
              <a:t>For example if the view’s where clause is being violated</a:t>
            </a:r>
          </a:p>
          <a:p>
            <a:r>
              <a:rPr lang="en-US" dirty="0" smtClean="0"/>
              <a:t>CREATE VIEW </a:t>
            </a:r>
            <a:r>
              <a:rPr lang="en-US" dirty="0" err="1" smtClean="0"/>
              <a:t>largePop</a:t>
            </a:r>
            <a:r>
              <a:rPr lang="en-US" dirty="0" smtClean="0"/>
              <a:t> AS SELECT Name, Population from County WHERE Population &gt;= 100000000 WITH CHECK OPTION;</a:t>
            </a:r>
          </a:p>
          <a:p>
            <a:pPr lvl="1"/>
            <a:r>
              <a:rPr lang="en-US" dirty="0" smtClean="0"/>
              <a:t>Prohibits creating an update where the new Population is less than 100000000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a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ALTER </a:t>
            </a:r>
            <a:r>
              <a:rPr lang="en-US" dirty="0" err="1" smtClean="0"/>
              <a:t>existingViewName</a:t>
            </a:r>
            <a:r>
              <a:rPr lang="en-US" dirty="0" smtClean="0"/>
              <a:t> AS …</a:t>
            </a:r>
          </a:p>
          <a:p>
            <a:pPr lvl="1"/>
            <a:r>
              <a:rPr lang="en-US" dirty="0" smtClean="0"/>
              <a:t>Works like create except</a:t>
            </a:r>
          </a:p>
          <a:p>
            <a:pPr lvl="2"/>
            <a:r>
              <a:rPr lang="en-US" dirty="0" smtClean="0"/>
              <a:t>The existing view is dropped and the new one created</a:t>
            </a:r>
          </a:p>
          <a:p>
            <a:pPr lvl="2"/>
            <a:r>
              <a:rPr lang="en-US" dirty="0" smtClean="0"/>
              <a:t>Cannot use WITH CHECK OPTION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Dropping a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view must exist or an error is generated</a:t>
            </a:r>
          </a:p>
          <a:p>
            <a:r>
              <a:rPr lang="en-US" dirty="0" smtClean="0"/>
              <a:t>Syntax:</a:t>
            </a:r>
          </a:p>
          <a:p>
            <a:pPr>
              <a:buNone/>
            </a:pPr>
            <a:r>
              <a:rPr lang="en-US" dirty="0" smtClean="0"/>
              <a:t>DROP VIEW IF EXISTS 	</a:t>
            </a:r>
            <a:r>
              <a:rPr lang="en-US" dirty="0" err="1" smtClean="0"/>
              <a:t>viewName</a:t>
            </a:r>
            <a:r>
              <a:rPr lang="en-US" dirty="0" smtClean="0"/>
              <a:t>, </a:t>
            </a:r>
            <a:r>
              <a:rPr lang="en-US" dirty="0" err="1" smtClean="0"/>
              <a:t>viewName</a:t>
            </a:r>
            <a:r>
              <a:rPr lang="en-US" dirty="0" smtClean="0"/>
              <a:t>;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a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underlying table(s) is/are altered or dropped the view becomes invalid</a:t>
            </a:r>
          </a:p>
          <a:p>
            <a:r>
              <a:rPr lang="en-US" dirty="0" smtClean="0"/>
              <a:t>To Check the syntax is:</a:t>
            </a:r>
          </a:p>
          <a:p>
            <a:pPr>
              <a:buNone/>
            </a:pPr>
            <a:r>
              <a:rPr lang="en-US" dirty="0" smtClean="0"/>
              <a:t>CHECK TABLE </a:t>
            </a:r>
            <a:r>
              <a:rPr lang="en-US" dirty="0" err="1" smtClean="0"/>
              <a:t>viewName</a:t>
            </a:r>
            <a:r>
              <a:rPr lang="en-US" dirty="0" smtClean="0"/>
              <a:t>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mtClean="0"/>
              <a:t>REPAIR TABLE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Views are: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Database objects like tables</a:t>
            </a:r>
          </a:p>
          <a:p>
            <a:r>
              <a:rPr lang="en-US" dirty="0" smtClean="0"/>
              <a:t>Virtual tables</a:t>
            </a:r>
          </a:p>
          <a:p>
            <a:r>
              <a:rPr lang="en-US" dirty="0" smtClean="0"/>
              <a:t>Defined like a table using a SELECT statement</a:t>
            </a:r>
          </a:p>
          <a:p>
            <a:r>
              <a:rPr lang="en-US" dirty="0" smtClean="0"/>
              <a:t>Used to select data from existing tables called “base tables”</a:t>
            </a:r>
          </a:p>
          <a:p>
            <a:r>
              <a:rPr lang="en-US" dirty="0" smtClean="0"/>
              <a:t>In correct circumstances can be used to:</a:t>
            </a:r>
          </a:p>
          <a:p>
            <a:pPr lvl="1"/>
            <a:r>
              <a:rPr lang="en-US" dirty="0" smtClean="0"/>
              <a:t>UPDATE, DELETE, or INSERT existing tables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Views Simplify Data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Can be used to perform calculations and display results using aggregate functions</a:t>
            </a:r>
          </a:p>
          <a:p>
            <a:r>
              <a:rPr lang="en-US" dirty="0" smtClean="0"/>
              <a:t>Can be used to restrict rows included in the view via a WHERE clause</a:t>
            </a:r>
          </a:p>
          <a:p>
            <a:r>
              <a:rPr lang="en-US" dirty="0" smtClean="0"/>
              <a:t>Can be used to restrict columns via the SELECT statement</a:t>
            </a:r>
          </a:p>
          <a:p>
            <a:pPr lvl="1"/>
            <a:r>
              <a:rPr lang="en-US" dirty="0" smtClean="0"/>
              <a:t>Protection of sensitive data</a:t>
            </a:r>
          </a:p>
          <a:p>
            <a:r>
              <a:rPr lang="en-US" dirty="0" smtClean="0"/>
              <a:t>Can combine data from two or more tables based on a join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different data access for different users</a:t>
            </a:r>
          </a:p>
          <a:p>
            <a:pPr lvl="1"/>
            <a:r>
              <a:rPr lang="en-US" dirty="0" smtClean="0"/>
              <a:t>Restrict access</a:t>
            </a:r>
          </a:p>
          <a:p>
            <a:pPr lvl="1"/>
            <a:r>
              <a:rPr lang="en-US" dirty="0" smtClean="0"/>
              <a:t>Restrict ability to update </a:t>
            </a:r>
          </a:p>
          <a:p>
            <a:pPr lvl="1"/>
            <a:r>
              <a:rPr lang="en-US" dirty="0" smtClean="0"/>
              <a:t>Remove data that is irrelevant to user’s needs</a:t>
            </a:r>
          </a:p>
          <a:p>
            <a:r>
              <a:rPr lang="en-US" dirty="0" smtClean="0"/>
              <a:t>Change table structure for different purposes</a:t>
            </a:r>
          </a:p>
          <a:p>
            <a:r>
              <a:rPr lang="en-US" dirty="0" smtClean="0"/>
              <a:t>Preserve appearance of base table in the new version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Create a 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752600"/>
            <a:ext cx="8305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CREATE VIEW </a:t>
            </a:r>
            <a:r>
              <a:rPr lang="en-US" sz="2000" dirty="0" err="1" smtClean="0"/>
              <a:t>viewName</a:t>
            </a:r>
            <a:r>
              <a:rPr lang="en-US" sz="2000" dirty="0" smtClean="0"/>
              <a:t> AS </a:t>
            </a:r>
            <a:r>
              <a:rPr lang="en-US" sz="2000" dirty="0" err="1" smtClean="0"/>
              <a:t>selectStatement</a:t>
            </a:r>
            <a:r>
              <a:rPr lang="en-US" sz="2000" dirty="0" smtClean="0"/>
              <a:t>;</a:t>
            </a:r>
          </a:p>
          <a:p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View and Table in same namespace … must have different names</a:t>
            </a:r>
          </a:p>
          <a:p>
            <a:pPr>
              <a:buFont typeface="Arial" charset="0"/>
              <a:buChar char="•"/>
            </a:pPr>
            <a:endParaRPr lang="en-US" sz="2000" dirty="0"/>
          </a:p>
          <a:p>
            <a:pPr>
              <a:buFont typeface="Arial" charset="0"/>
              <a:buChar char="•"/>
            </a:pPr>
            <a:r>
              <a:rPr lang="en-US" sz="2000" dirty="0" smtClean="0"/>
              <a:t>Can be based on tables, combinations of tables, other views</a:t>
            </a:r>
          </a:p>
          <a:p>
            <a:pPr>
              <a:buFont typeface="Arial" charset="0"/>
              <a:buChar char="•"/>
            </a:pPr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To use tables or views in your database use unqualified table / view names</a:t>
            </a:r>
          </a:p>
          <a:p>
            <a:pPr>
              <a:buFont typeface="Arial" charset="0"/>
              <a:buChar char="•"/>
            </a:pPr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To use tables or views in other databases use qualified name: </a:t>
            </a:r>
            <a:r>
              <a:rPr lang="en-US" sz="2000" dirty="0" err="1" smtClean="0"/>
              <a:t>db_name.table_name</a:t>
            </a:r>
            <a:endParaRPr lang="en-US" sz="2000" dirty="0" smtClean="0"/>
          </a:p>
          <a:p>
            <a:pPr>
              <a:buFont typeface="Arial" charset="0"/>
              <a:buChar char="•"/>
            </a:pPr>
            <a:endParaRPr lang="en-US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/>
              <a:t>To create a view and replace existing view of the same name:</a:t>
            </a:r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CREATE OR REPLACE </a:t>
            </a:r>
            <a:r>
              <a:rPr lang="en-US" sz="2000" dirty="0" err="1" smtClean="0"/>
              <a:t>viewName</a:t>
            </a:r>
            <a:r>
              <a:rPr lang="en-US" sz="2000" dirty="0" smtClean="0"/>
              <a:t>…</a:t>
            </a:r>
            <a:endParaRPr lang="en-US" sz="2000" dirty="0"/>
          </a:p>
          <a:p>
            <a:pPr lvl="1">
              <a:buFont typeface="Arial" charset="0"/>
              <a:buChar char="•"/>
            </a:pPr>
            <a:r>
              <a:rPr lang="en-US" sz="2000" dirty="0" smtClean="0"/>
              <a:t>REPLACE only works with a view – not a 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Names in a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By default the view’s column names are the same as those in the underlying table(s)</a:t>
            </a:r>
          </a:p>
          <a:p>
            <a:r>
              <a:rPr lang="en-US" dirty="0" smtClean="0"/>
              <a:t>If view based on two tables column name collision must be avoided and names must be unique</a:t>
            </a:r>
          </a:p>
          <a:p>
            <a:r>
              <a:rPr lang="en-US" dirty="0" smtClean="0"/>
              <a:t>Error situation</a:t>
            </a:r>
          </a:p>
          <a:p>
            <a:r>
              <a:rPr lang="en-US" dirty="0" smtClean="0"/>
              <a:t>CREATE VIEW v AS SELECT </a:t>
            </a:r>
            <a:r>
              <a:rPr lang="en-US" dirty="0" err="1" smtClean="0"/>
              <a:t>Country.Name</a:t>
            </a:r>
            <a:r>
              <a:rPr lang="en-US" dirty="0" smtClean="0"/>
              <a:t>, </a:t>
            </a:r>
            <a:r>
              <a:rPr lang="en-US" dirty="0" err="1" smtClean="0"/>
              <a:t>City.Name</a:t>
            </a:r>
            <a:r>
              <a:rPr lang="en-US" dirty="0" smtClean="0"/>
              <a:t> FROM Country, City WHERE Code = </a:t>
            </a:r>
            <a:r>
              <a:rPr lang="en-US" dirty="0" err="1" smtClean="0"/>
              <a:t>CountryCode</a:t>
            </a:r>
            <a:r>
              <a:rPr lang="en-US" dirty="0" smtClean="0"/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Resolving Collision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change the names include a </a:t>
            </a:r>
            <a:r>
              <a:rPr lang="en-US" dirty="0" err="1" smtClean="0"/>
              <a:t>columnList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CREATE VIEW v (</a:t>
            </a:r>
            <a:r>
              <a:rPr lang="en-US" dirty="0" err="1" smtClean="0"/>
              <a:t>CountryName</a:t>
            </a:r>
            <a:r>
              <a:rPr lang="en-US" dirty="0" smtClean="0"/>
              <a:t>, </a:t>
            </a:r>
            <a:r>
              <a:rPr lang="en-US" dirty="0" err="1" smtClean="0"/>
              <a:t>CityName</a:t>
            </a:r>
            <a:r>
              <a:rPr lang="en-US" dirty="0" smtClean="0"/>
              <a:t>) AS SELECT </a:t>
            </a:r>
            <a:r>
              <a:rPr lang="en-US" dirty="0" err="1" smtClean="0"/>
              <a:t>Country.Name</a:t>
            </a:r>
            <a:r>
              <a:rPr lang="en-US" dirty="0" smtClean="0"/>
              <a:t>, </a:t>
            </a:r>
            <a:r>
              <a:rPr lang="en-US" dirty="0" err="1" smtClean="0"/>
              <a:t>Country.Name</a:t>
            </a:r>
            <a:r>
              <a:rPr lang="en-US" dirty="0" smtClean="0"/>
              <a:t> from Country, City Where Code = </a:t>
            </a:r>
            <a:r>
              <a:rPr lang="en-US" dirty="0" err="1" smtClean="0"/>
              <a:t>CountryCode</a:t>
            </a:r>
            <a:r>
              <a:rPr lang="en-US" dirty="0" smtClean="0"/>
              <a:t>;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View Columns Derived from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aggregate must be referenced in further queries using single quotes</a:t>
            </a:r>
          </a:p>
          <a:p>
            <a:r>
              <a:rPr lang="en-US" dirty="0" smtClean="0"/>
              <a:t>Solution:</a:t>
            </a:r>
          </a:p>
          <a:p>
            <a:pPr lvl="1">
              <a:buNone/>
            </a:pPr>
            <a:r>
              <a:rPr lang="en-US" dirty="0" smtClean="0"/>
              <a:t>CREATE VIEW v (</a:t>
            </a:r>
            <a:r>
              <a:rPr lang="en-US" dirty="0" err="1" smtClean="0"/>
              <a:t>columnName</a:t>
            </a:r>
            <a:r>
              <a:rPr lang="en-US" dirty="0" smtClean="0"/>
              <a:t>, </a:t>
            </a:r>
            <a:r>
              <a:rPr lang="en-US" dirty="0" err="1" smtClean="0"/>
              <a:t>pseudoNameForAggregate</a:t>
            </a:r>
            <a:r>
              <a:rPr lang="en-US" dirty="0" smtClean="0"/>
              <a:t>) AS SELECT </a:t>
            </a:r>
            <a:r>
              <a:rPr lang="en-US" dirty="0" err="1" smtClean="0"/>
              <a:t>columnName</a:t>
            </a:r>
            <a:r>
              <a:rPr lang="en-US" dirty="0" smtClean="0"/>
              <a:t>, aggregate()</a:t>
            </a:r>
          </a:p>
          <a:p>
            <a:pPr lvl="1">
              <a:buNone/>
            </a:pP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Clauses in View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Includes a WHERE clause</a:t>
            </a:r>
          </a:p>
          <a:p>
            <a:pPr lvl="1"/>
            <a:r>
              <a:rPr lang="en-US" dirty="0" smtClean="0"/>
              <a:t>If a query uses a WHERE clause on the VIEW, both where clauses are applied … as an AND</a:t>
            </a:r>
          </a:p>
          <a:p>
            <a:r>
              <a:rPr lang="en-US" dirty="0" smtClean="0"/>
              <a:t>Includes an ORDER BY</a:t>
            </a:r>
          </a:p>
          <a:p>
            <a:pPr lvl="1"/>
            <a:r>
              <a:rPr lang="en-US" dirty="0" smtClean="0"/>
              <a:t>Sorts the rows in the view</a:t>
            </a:r>
          </a:p>
          <a:p>
            <a:pPr lvl="1"/>
            <a:r>
              <a:rPr lang="en-US" dirty="0" smtClean="0"/>
              <a:t>If a query creating a view includes an ORDER BY, and a query on the view includes an ORDER BY it is ignored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729</Words>
  <Application>Microsoft Office PowerPoint</Application>
  <PresentationFormat>On-screen Show (4:3)</PresentationFormat>
  <Paragraphs>102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VIEWS in SQL</vt:lpstr>
      <vt:lpstr>Views are:</vt:lpstr>
      <vt:lpstr>Views Simplify Data Access</vt:lpstr>
      <vt:lpstr>Views</vt:lpstr>
      <vt:lpstr>To Create a View</vt:lpstr>
      <vt:lpstr>Column Names in a View</vt:lpstr>
      <vt:lpstr>Resolving Collision</vt:lpstr>
      <vt:lpstr>View Columns Derived from Expressions</vt:lpstr>
      <vt:lpstr>Other Clauses in View Definition</vt:lpstr>
      <vt:lpstr>View Definitions Can Include</vt:lpstr>
      <vt:lpstr>View Definitions Cannot</vt:lpstr>
      <vt:lpstr>Views and Table Updates</vt:lpstr>
      <vt:lpstr>Views and Table Updates</vt:lpstr>
      <vt:lpstr>To avoid errors on updates</vt:lpstr>
      <vt:lpstr>Changing a View</vt:lpstr>
      <vt:lpstr>Dropping a View</vt:lpstr>
      <vt:lpstr>Checking a View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VIEWS in SQL</dc:title>
  <dc:creator>charliem</dc:creator>
  <cp:lastModifiedBy>charliem</cp:lastModifiedBy>
  <cp:revision>21</cp:revision>
  <dcterms:created xsi:type="dcterms:W3CDTF">2010-11-30T21:56:57Z</dcterms:created>
  <dcterms:modified xsi:type="dcterms:W3CDTF">2011-07-28T20:56:59Z</dcterms:modified>
</cp:coreProperties>
</file>